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15"/>
  </p:notesMasterIdLst>
  <p:handoutMasterIdLst>
    <p:handoutMasterId r:id="rId16"/>
  </p:handoutMasterIdLst>
  <p:sldIdLst>
    <p:sldId id="256" r:id="rId2"/>
    <p:sldId id="259" r:id="rId3"/>
    <p:sldId id="258" r:id="rId4"/>
    <p:sldId id="257" r:id="rId5"/>
    <p:sldId id="261" r:id="rId6"/>
    <p:sldId id="260" r:id="rId7"/>
    <p:sldId id="262" r:id="rId8"/>
    <p:sldId id="263" r:id="rId9"/>
    <p:sldId id="264" r:id="rId10"/>
    <p:sldId id="268" r:id="rId11"/>
    <p:sldId id="267" r:id="rId12"/>
    <p:sldId id="265" r:id="rId13"/>
    <p:sldId id="269" r:id="rId1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81F33"/>
    <a:srgbClr val="E9AC21"/>
    <a:srgbClr val="E2AD0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16" y="-58"/>
      </p:cViewPr>
      <p:guideLst>
        <p:guide orient="horz" pos="2160"/>
        <p:guide pos="2880"/>
      </p:guideLst>
    </p:cSldViewPr>
  </p:slideViewPr>
  <p:notesTextViewPr>
    <p:cViewPr>
      <p:scale>
        <a:sx n="100" d="100"/>
        <a:sy n="100" d="100"/>
      </p:scale>
      <p:origin x="0" y="0"/>
    </p:cViewPr>
  </p:notesTextViewPr>
  <p:notesViewPr>
    <p:cSldViewPr>
      <p:cViewPr varScale="1">
        <p:scale>
          <a:sx n="57" d="100"/>
          <a:sy n="57" d="100"/>
        </p:scale>
        <p:origin x="-3036" y="-102"/>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E76593F-0C42-47E2-B213-B51312AED028}" type="datetimeFigureOut">
              <a:rPr lang="en-US" smtClean="0"/>
              <a:pPr/>
              <a:t>10/17/2019</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3846208-50D0-412D-B192-28F5925366E2}"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0A69978-671A-4B48-896F-84FF7C484E23}" type="datetimeFigureOut">
              <a:rPr lang="en-US" smtClean="0"/>
              <a:pPr/>
              <a:t>10/17/2019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BF7F29E-7260-41F3-BC06-6BA6012B3B24}"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F7F29E-7260-41F3-BC06-6BA6012B3B24}"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47800" y="3505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61CAE1-814C-4841-A0D4-CA3C9E1315A2}" type="datetimeFigureOut">
              <a:rPr lang="en-US" smtClean="0"/>
              <a:pPr/>
              <a:t>10/17/2019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914742-BE42-4319-A63E-7FCB169B7AAD}"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61CAE1-814C-4841-A0D4-CA3C9E1315A2}" type="datetimeFigureOut">
              <a:rPr lang="en-US" smtClean="0"/>
              <a:pPr/>
              <a:t>10/17/2019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914742-BE42-4319-A63E-7FCB169B7AA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61CAE1-814C-4841-A0D4-CA3C9E1315A2}" type="datetimeFigureOut">
              <a:rPr lang="en-US" smtClean="0"/>
              <a:pPr/>
              <a:t>10/17/2019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914742-BE42-4319-A63E-7FCB169B7AA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61CAE1-814C-4841-A0D4-CA3C9E1315A2}" type="datetimeFigureOut">
              <a:rPr lang="en-US" smtClean="0"/>
              <a:pPr/>
              <a:t>10/17/2019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914742-BE42-4319-A63E-7FCB169B7AA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61CAE1-814C-4841-A0D4-CA3C9E1315A2}" type="datetimeFigureOut">
              <a:rPr lang="en-US" smtClean="0"/>
              <a:pPr/>
              <a:t>10/17/2019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914742-BE42-4319-A63E-7FCB169B7AAD}"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661CAE1-814C-4841-A0D4-CA3C9E1315A2}" type="datetimeFigureOut">
              <a:rPr lang="en-US" smtClean="0"/>
              <a:pPr/>
              <a:t>10/17/2019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914742-BE42-4319-A63E-7FCB169B7AA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61CAE1-814C-4841-A0D4-CA3C9E1315A2}" type="datetimeFigureOut">
              <a:rPr lang="en-US" smtClean="0"/>
              <a:pPr/>
              <a:t>10/17/2019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8914742-BE42-4319-A63E-7FCB169B7AA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61CAE1-814C-4841-A0D4-CA3C9E1315A2}" type="datetimeFigureOut">
              <a:rPr lang="en-US" smtClean="0"/>
              <a:pPr/>
              <a:t>10/17/2019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8914742-BE42-4319-A63E-7FCB169B7AA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61CAE1-814C-4841-A0D4-CA3C9E1315A2}" type="datetimeFigureOut">
              <a:rPr lang="en-US" smtClean="0"/>
              <a:pPr/>
              <a:t>10/17/2019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8914742-BE42-4319-A63E-7FCB169B7AA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61CAE1-814C-4841-A0D4-CA3C9E1315A2}" type="datetimeFigureOut">
              <a:rPr lang="en-US" smtClean="0"/>
              <a:pPr/>
              <a:t>10/17/2019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914742-BE42-4319-A63E-7FCB169B7AA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61CAE1-814C-4841-A0D4-CA3C9E1315A2}" type="datetimeFigureOut">
              <a:rPr lang="en-US" smtClean="0"/>
              <a:pPr/>
              <a:t>10/17/2019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914742-BE42-4319-A63E-7FCB169B7AA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144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209800"/>
            <a:ext cx="8229600" cy="3687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61CAE1-814C-4841-A0D4-CA3C9E1315A2}" type="datetimeFigureOut">
              <a:rPr lang="en-US" smtClean="0"/>
              <a:pPr/>
              <a:t>10/17/2019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914742-BE42-4319-A63E-7FCB169B7AAD}" type="slidenum">
              <a:rPr lang="en-US" smtClean="0"/>
              <a:pPr/>
              <a:t>‹#›</a:t>
            </a:fld>
            <a:endParaRPr lang="en-US" dirty="0"/>
          </a:p>
        </p:txBody>
      </p:sp>
      <p:pic>
        <p:nvPicPr>
          <p:cNvPr id="8" name="Content Placeholder 3" descr="SLDE-1_DHS-logo_File_2017.png"/>
          <p:cNvPicPr>
            <a:picLocks noChangeAspect="1"/>
          </p:cNvPicPr>
          <p:nvPr userDrawn="1"/>
        </p:nvPicPr>
        <p:blipFill>
          <a:blip r:embed="rId13" cstate="print"/>
          <a:srcRect b="38461"/>
          <a:stretch>
            <a:fillRect/>
          </a:stretch>
        </p:blipFill>
        <p:spPr>
          <a:xfrm>
            <a:off x="0" y="0"/>
            <a:ext cx="9144000" cy="609600"/>
          </a:xfrm>
          <a:prstGeom prst="rect">
            <a:avLst/>
          </a:prstGeom>
          <a:solidFill>
            <a:srgbClr val="981F33"/>
          </a:solidFill>
        </p:spPr>
      </p:pic>
      <p:pic>
        <p:nvPicPr>
          <p:cNvPr id="9" name="Picture 8" descr="DHS_Logo_White_Print.png"/>
          <p:cNvPicPr>
            <a:picLocks noChangeAspect="1"/>
          </p:cNvPicPr>
          <p:nvPr userDrawn="1"/>
        </p:nvPicPr>
        <p:blipFill>
          <a:blip r:embed="rId14" cstate="print"/>
          <a:stretch>
            <a:fillRect/>
          </a:stretch>
        </p:blipFill>
        <p:spPr>
          <a:xfrm>
            <a:off x="5638800" y="152400"/>
            <a:ext cx="3048000" cy="365596"/>
          </a:xfrm>
          <a:prstGeom prst="rect">
            <a:avLst/>
          </a:prstGeom>
        </p:spPr>
      </p:pic>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p:cNvSpPr/>
          <p:nvPr/>
        </p:nvSpPr>
        <p:spPr>
          <a:xfrm>
            <a:off x="0" y="6553200"/>
            <a:ext cx="9144000" cy="304800"/>
          </a:xfrm>
          <a:prstGeom prst="rect">
            <a:avLst/>
          </a:prstGeom>
          <a:solidFill>
            <a:srgbClr val="981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DHS_Logo_Color_Web.jpg"/>
          <p:cNvPicPr>
            <a:picLocks noChangeAspect="1"/>
          </p:cNvPicPr>
          <p:nvPr/>
        </p:nvPicPr>
        <p:blipFill>
          <a:blip r:embed="rId3" cstate="print"/>
          <a:stretch>
            <a:fillRect/>
          </a:stretch>
        </p:blipFill>
        <p:spPr>
          <a:xfrm>
            <a:off x="2064875" y="1828800"/>
            <a:ext cx="5014250" cy="3200400"/>
          </a:xfrm>
          <a:prstGeom prst="rect">
            <a:avLst/>
          </a:prstGeom>
        </p:spPr>
      </p:pic>
      <p:pic>
        <p:nvPicPr>
          <p:cNvPr id="19" name="Content Placeholder 3" descr="SLDE-1_DHS-logo_File_2017.png"/>
          <p:cNvPicPr>
            <a:picLocks noChangeAspect="1"/>
          </p:cNvPicPr>
          <p:nvPr/>
        </p:nvPicPr>
        <p:blipFill>
          <a:blip r:embed="rId4" cstate="print"/>
          <a:srcRect b="38461"/>
          <a:stretch>
            <a:fillRect/>
          </a:stretch>
        </p:blipFill>
        <p:spPr>
          <a:xfrm>
            <a:off x="0" y="0"/>
            <a:ext cx="9144000" cy="609600"/>
          </a:xfrm>
          <a:prstGeom prst="rect">
            <a:avLst/>
          </a:prstGeom>
          <a:solidFill>
            <a:srgbClr val="981F33"/>
          </a:solid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838200"/>
          </a:xfrm>
        </p:spPr>
        <p:txBody>
          <a:bodyPr>
            <a:normAutofit/>
          </a:bodyPr>
          <a:lstStyle/>
          <a:p>
            <a:r>
              <a:rPr lang="en-US" dirty="0" smtClean="0"/>
              <a:t>Accomplishments</a:t>
            </a:r>
            <a:endParaRPr lang="en-US" dirty="0"/>
          </a:p>
        </p:txBody>
      </p:sp>
      <p:sp>
        <p:nvSpPr>
          <p:cNvPr id="3" name="Subtitle 2"/>
          <p:cNvSpPr>
            <a:spLocks noGrp="1"/>
          </p:cNvSpPr>
          <p:nvPr>
            <p:ph type="subTitle" idx="1"/>
          </p:nvPr>
        </p:nvSpPr>
        <p:spPr>
          <a:xfrm>
            <a:off x="990600" y="1752600"/>
            <a:ext cx="7086600" cy="3886200"/>
          </a:xfrm>
        </p:spPr>
        <p:txBody>
          <a:bodyPr>
            <a:normAutofit fontScale="92500" lnSpcReduction="10000"/>
          </a:bodyPr>
          <a:lstStyle/>
          <a:p>
            <a:pPr marL="342900" indent="-342900" algn="l">
              <a:spcBef>
                <a:spcPts val="0"/>
              </a:spcBef>
              <a:buSzPts val="2000"/>
              <a:defRPr/>
            </a:pPr>
            <a:r>
              <a:rPr lang="en-US" sz="2000" b="1" dirty="0" smtClean="0"/>
              <a:t>Programmatic and Operational: </a:t>
            </a:r>
            <a:endParaRPr lang="en-US" dirty="0" smtClean="0"/>
          </a:p>
          <a:p>
            <a:pPr marL="342900" lvl="1" indent="-342900" algn="l">
              <a:spcBef>
                <a:spcPts val="1640"/>
              </a:spcBef>
              <a:buSzPts val="2200"/>
              <a:buFont typeface="Wingdings" pitchFamily="2" charset="2"/>
              <a:buChar char="v"/>
              <a:defRPr/>
            </a:pPr>
            <a:r>
              <a:rPr lang="en-US" sz="1800" dirty="0" smtClean="0"/>
              <a:t>Child Support Guidelines Advisory Committee reviewed 2016 quadrennial review</a:t>
            </a:r>
            <a:r>
              <a:rPr lang="en-US" sz="1800" dirty="0" smtClean="0"/>
              <a:t>.</a:t>
            </a:r>
          </a:p>
          <a:p>
            <a:pPr marL="342900" lvl="1" indent="-342900" algn="l">
              <a:spcBef>
                <a:spcPts val="1640"/>
              </a:spcBef>
              <a:buSzPts val="2200"/>
              <a:buFont typeface="Wingdings" pitchFamily="2" charset="2"/>
              <a:buChar char="v"/>
              <a:defRPr/>
            </a:pPr>
            <a:r>
              <a:rPr lang="en-US" sz="1800" dirty="0" smtClean="0"/>
              <a:t>New Worker Training and online interactive training on the Introduction to Child Support </a:t>
            </a:r>
            <a:r>
              <a:rPr lang="en-US" sz="1800" dirty="0" smtClean="0"/>
              <a:t>.</a:t>
            </a:r>
          </a:p>
          <a:p>
            <a:pPr marL="342900" lvl="1" indent="-342900" algn="l">
              <a:spcBef>
                <a:spcPts val="1640"/>
              </a:spcBef>
              <a:buSzPts val="2200"/>
              <a:buFont typeface="Wingdings" pitchFamily="2" charset="2"/>
              <a:buChar char="v"/>
              <a:defRPr/>
            </a:pPr>
            <a:r>
              <a:rPr lang="en-US" sz="1800" dirty="0" smtClean="0"/>
              <a:t>Redesigned performance improvement recognition program for local and metro offices</a:t>
            </a:r>
            <a:r>
              <a:rPr lang="en-US" sz="1800" dirty="0" smtClean="0"/>
              <a:t>.</a:t>
            </a:r>
            <a:endParaRPr lang="en-US" sz="1800" dirty="0" smtClean="0"/>
          </a:p>
          <a:p>
            <a:pPr marL="342900" lvl="1" indent="-342900" algn="l">
              <a:spcBef>
                <a:spcPts val="1640"/>
              </a:spcBef>
              <a:buSzPts val="2200"/>
              <a:buFont typeface="Wingdings" pitchFamily="2" charset="2"/>
              <a:buChar char="v"/>
              <a:defRPr/>
            </a:pPr>
            <a:r>
              <a:rPr lang="en-US" sz="1800" dirty="0" smtClean="0"/>
              <a:t>Expanded Centralized Mail Processing Program for a total of 23 counties statewide. </a:t>
            </a:r>
          </a:p>
          <a:p>
            <a:pPr marL="342900" lvl="1" indent="-342900" algn="l">
              <a:spcBef>
                <a:spcPts val="1640"/>
              </a:spcBef>
              <a:buSzPts val="2200"/>
              <a:buFont typeface="Wingdings" pitchFamily="2" charset="2"/>
              <a:buChar char="v"/>
              <a:defRPr/>
            </a:pPr>
            <a:r>
              <a:rPr lang="en-US" sz="1800" dirty="0" smtClean="0"/>
              <a:t>No repeat findings in CSA’s most recent Office of Legislative Audits’ Report issued May 2019.   </a:t>
            </a:r>
          </a:p>
          <a:p>
            <a:pPr algn="l"/>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838201"/>
          </a:xfrm>
        </p:spPr>
        <p:txBody>
          <a:bodyPr>
            <a:normAutofit/>
          </a:bodyPr>
          <a:lstStyle/>
          <a:p>
            <a:r>
              <a:rPr lang="en-US" dirty="0" smtClean="0"/>
              <a:t>Accomplishments</a:t>
            </a:r>
            <a:endParaRPr lang="en-US" dirty="0"/>
          </a:p>
        </p:txBody>
      </p:sp>
      <p:sp>
        <p:nvSpPr>
          <p:cNvPr id="3" name="Subtitle 2"/>
          <p:cNvSpPr>
            <a:spLocks noGrp="1"/>
          </p:cNvSpPr>
          <p:nvPr>
            <p:ph type="subTitle" idx="1"/>
          </p:nvPr>
        </p:nvSpPr>
        <p:spPr>
          <a:xfrm>
            <a:off x="990600" y="1828800"/>
            <a:ext cx="7086600" cy="3429000"/>
          </a:xfrm>
        </p:spPr>
        <p:txBody>
          <a:bodyPr>
            <a:normAutofit/>
          </a:bodyPr>
          <a:lstStyle/>
          <a:p>
            <a:pPr marL="342900" indent="-342900" algn="l">
              <a:spcBef>
                <a:spcPts val="0"/>
              </a:spcBef>
              <a:buSzPts val="2000"/>
              <a:defRPr/>
            </a:pPr>
            <a:r>
              <a:rPr lang="en-US" sz="2000" b="1" dirty="0" smtClean="0"/>
              <a:t>Technology &amp; Process Improvements: </a:t>
            </a:r>
            <a:endParaRPr lang="en-US" dirty="0" smtClean="0"/>
          </a:p>
          <a:p>
            <a:pPr marL="342900" indent="-342900" algn="l">
              <a:spcBef>
                <a:spcPts val="1000"/>
              </a:spcBef>
              <a:buSzPts val="2000"/>
              <a:buFont typeface="Wingdings" pitchFamily="2" charset="2"/>
              <a:buChar char="v"/>
              <a:defRPr/>
            </a:pPr>
            <a:r>
              <a:rPr lang="en-US" sz="1800" dirty="0" smtClean="0"/>
              <a:t>Pass-through effective July 2019</a:t>
            </a:r>
          </a:p>
          <a:p>
            <a:pPr marL="342900" lvl="1" indent="-342900" algn="l">
              <a:spcBef>
                <a:spcPts val="1200"/>
              </a:spcBef>
              <a:buSzPts val="2000"/>
              <a:buFont typeface="Wingdings" pitchFamily="2" charset="2"/>
              <a:buChar char="v"/>
              <a:defRPr/>
            </a:pPr>
            <a:r>
              <a:rPr lang="en-US" sz="1800" dirty="0" smtClean="0"/>
              <a:t>Work </a:t>
            </a:r>
            <a:r>
              <a:rPr lang="en-US" sz="1800" dirty="0" smtClean="0"/>
              <a:t>Share Pilot - CSA staff in seven counties work to pool resources and find creative solutions to help hundreds of families in need of child support payments.   The pilot program has disbursed $1,010,202.00 owed to custodial parents from August 2018 through August 31, 2019.</a:t>
            </a:r>
          </a:p>
          <a:p>
            <a:pPr marL="342900" lvl="1" indent="-342900" algn="l">
              <a:spcBef>
                <a:spcPts val="1200"/>
              </a:spcBef>
              <a:buSzPts val="2000"/>
              <a:buFont typeface="Wingdings" pitchFamily="2" charset="2"/>
              <a:buChar char="v"/>
              <a:defRPr/>
            </a:pPr>
            <a:endParaRPr lang="en-US" sz="1800" dirty="0" smtClean="0"/>
          </a:p>
          <a:p>
            <a:pPr algn="l"/>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762001"/>
          </a:xfrm>
        </p:spPr>
        <p:txBody>
          <a:bodyPr>
            <a:normAutofit/>
          </a:bodyPr>
          <a:lstStyle/>
          <a:p>
            <a:r>
              <a:rPr lang="en-US" dirty="0" smtClean="0"/>
              <a:t>FFY 2020 Initiatives</a:t>
            </a:r>
            <a:endParaRPr lang="en-US" dirty="0"/>
          </a:p>
        </p:txBody>
      </p:sp>
      <p:sp>
        <p:nvSpPr>
          <p:cNvPr id="3" name="Subtitle 2"/>
          <p:cNvSpPr>
            <a:spLocks noGrp="1"/>
          </p:cNvSpPr>
          <p:nvPr>
            <p:ph type="subTitle" idx="1"/>
          </p:nvPr>
        </p:nvSpPr>
        <p:spPr>
          <a:xfrm>
            <a:off x="990600" y="1981200"/>
            <a:ext cx="7010400" cy="3276600"/>
          </a:xfrm>
        </p:spPr>
        <p:txBody>
          <a:bodyPr>
            <a:normAutofit/>
          </a:bodyPr>
          <a:lstStyle/>
          <a:p>
            <a:pPr marL="310896" lvl="1" indent="-310896" algn="l">
              <a:lnSpc>
                <a:spcPct val="120000"/>
              </a:lnSpc>
              <a:spcBef>
                <a:spcPts val="0"/>
              </a:spcBef>
              <a:buSzPct val="70000"/>
              <a:buFont typeface="Wingdings" pitchFamily="2" charset="2"/>
              <a:buChar char="v"/>
            </a:pPr>
            <a:r>
              <a:rPr lang="en-US" sz="2100" dirty="0" smtClean="0"/>
              <a:t>Meet and exceed statewide paternity establishment measure of 90 percent.</a:t>
            </a:r>
          </a:p>
          <a:p>
            <a:pPr marL="310896" lvl="1" indent="-310896" algn="l">
              <a:lnSpc>
                <a:spcPct val="120000"/>
              </a:lnSpc>
              <a:spcBef>
                <a:spcPts val="0"/>
              </a:spcBef>
              <a:buSzPct val="70000"/>
              <a:buFont typeface="Wingdings" pitchFamily="2" charset="2"/>
              <a:buChar char="v"/>
            </a:pPr>
            <a:r>
              <a:rPr lang="en-US" sz="2100" dirty="0" smtClean="0"/>
              <a:t>Complete Guidelines Advisory Committee tasks. </a:t>
            </a:r>
          </a:p>
          <a:p>
            <a:pPr marL="310896" lvl="1" indent="-310896" algn="l">
              <a:lnSpc>
                <a:spcPct val="120000"/>
              </a:lnSpc>
              <a:spcBef>
                <a:spcPts val="0"/>
              </a:spcBef>
              <a:buSzPct val="70000"/>
              <a:buFont typeface="Wingdings" pitchFamily="2" charset="2"/>
              <a:buChar char="v"/>
            </a:pPr>
            <a:r>
              <a:rPr lang="en-US" sz="2100" dirty="0" smtClean="0"/>
              <a:t>Expand parent employment programs statewide. </a:t>
            </a:r>
          </a:p>
          <a:p>
            <a:pPr marL="310896" lvl="1" indent="-310896" algn="l">
              <a:lnSpc>
                <a:spcPct val="120000"/>
              </a:lnSpc>
              <a:spcBef>
                <a:spcPts val="0"/>
              </a:spcBef>
              <a:buSzPct val="70000"/>
              <a:buFont typeface="Wingdings" pitchFamily="2" charset="2"/>
              <a:buChar char="v"/>
            </a:pPr>
            <a:r>
              <a:rPr lang="en-US" sz="2100" dirty="0" smtClean="0"/>
              <a:t>Expand Services for New Hire Reporting contract.</a:t>
            </a:r>
          </a:p>
          <a:p>
            <a:pPr marL="310896" lvl="1" indent="-310896" algn="l">
              <a:lnSpc>
                <a:spcPct val="120000"/>
              </a:lnSpc>
              <a:spcBef>
                <a:spcPts val="0"/>
              </a:spcBef>
              <a:buSzPct val="70000"/>
              <a:buFont typeface="Wingdings" pitchFamily="2" charset="2"/>
              <a:buChar char="v"/>
            </a:pPr>
            <a:r>
              <a:rPr lang="en-US" sz="2100" dirty="0" smtClean="0"/>
              <a:t>MD THINK - Continue to gather, develop and design the requirements and data standards for the new system.</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249;p35"/>
          <p:cNvPicPr preferRelativeResize="0">
            <a:picLocks/>
          </p:cNvPicPr>
          <p:nvPr/>
        </p:nvPicPr>
        <p:blipFill>
          <a:blip r:embed="rId2" cstate="print"/>
          <a:srcRect/>
          <a:stretch>
            <a:fillRect/>
          </a:stretch>
        </p:blipFill>
        <p:spPr>
          <a:xfrm>
            <a:off x="1752600" y="1600200"/>
            <a:ext cx="5638800" cy="4525963"/>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685801"/>
            <a:ext cx="7772400" cy="838200"/>
          </a:xfrm>
        </p:spPr>
        <p:txBody>
          <a:bodyPr/>
          <a:lstStyle/>
          <a:p>
            <a:r>
              <a:rPr lang="en-US" dirty="0" smtClean="0"/>
              <a:t>Child Support Administration</a:t>
            </a:r>
            <a:endParaRPr lang="en-US" dirty="0"/>
          </a:p>
        </p:txBody>
      </p:sp>
      <p:sp>
        <p:nvSpPr>
          <p:cNvPr id="4" name="Subtitle 3"/>
          <p:cNvSpPr>
            <a:spLocks noGrp="1"/>
          </p:cNvSpPr>
          <p:nvPr>
            <p:ph type="subTitle" idx="1"/>
          </p:nvPr>
        </p:nvSpPr>
        <p:spPr>
          <a:xfrm>
            <a:off x="990600" y="1905000"/>
            <a:ext cx="7315200" cy="3886200"/>
          </a:xfrm>
        </p:spPr>
        <p:txBody>
          <a:bodyPr>
            <a:normAutofit fontScale="55000" lnSpcReduction="20000"/>
          </a:bodyPr>
          <a:lstStyle/>
          <a:p>
            <a:pPr algn="l">
              <a:spcBef>
                <a:spcPts val="432"/>
              </a:spcBef>
            </a:pPr>
            <a:r>
              <a:rPr lang="en-US" b="1" u="sng" dirty="0" smtClean="0"/>
              <a:t>Mission</a:t>
            </a:r>
            <a:r>
              <a:rPr lang="en-US" dirty="0" smtClean="0"/>
              <a:t>: 	</a:t>
            </a:r>
            <a:r>
              <a:rPr lang="en-US" altLang="en-US" sz="2500" dirty="0" smtClean="0"/>
              <a:t>Maryland’s Child Support Administration enables, encourages, and enforces parental  	responsibility through innovative programs, partnerships, and technology, thereby 	contributing to child and family well-being.</a:t>
            </a:r>
          </a:p>
          <a:p>
            <a:pPr algn="l">
              <a:spcBef>
                <a:spcPts val="432"/>
              </a:spcBef>
            </a:pPr>
            <a:endParaRPr lang="en-US" altLang="en-US" sz="3300" b="1" u="sng" dirty="0" smtClean="0"/>
          </a:p>
          <a:p>
            <a:pPr algn="l">
              <a:spcBef>
                <a:spcPts val="432"/>
              </a:spcBef>
            </a:pPr>
            <a:r>
              <a:rPr lang="en-US" altLang="en-US" sz="3300" b="1" u="sng" dirty="0" smtClean="0"/>
              <a:t>Vision</a:t>
            </a:r>
            <a:r>
              <a:rPr lang="en-US" altLang="en-US" sz="3300" b="1" dirty="0" smtClean="0"/>
              <a:t>:  	</a:t>
            </a:r>
            <a:r>
              <a:rPr lang="en-US" altLang="en-US" sz="2500" dirty="0" smtClean="0"/>
              <a:t>We positively change the lives of children and families and are, as a result, national 	leaders among child support professionals.</a:t>
            </a:r>
          </a:p>
          <a:p>
            <a:pPr algn="l">
              <a:spcBef>
                <a:spcPts val="432"/>
              </a:spcBef>
            </a:pPr>
            <a:endParaRPr lang="en-US" sz="2500" dirty="0" smtClean="0"/>
          </a:p>
          <a:p>
            <a:pPr algn="l">
              <a:spcBef>
                <a:spcPts val="432"/>
              </a:spcBef>
            </a:pPr>
            <a:endParaRPr lang="en-US" sz="2500" dirty="0" smtClean="0"/>
          </a:p>
          <a:p>
            <a:pPr marL="310896" indent="-310896" algn="l">
              <a:lnSpc>
                <a:spcPct val="120000"/>
              </a:lnSpc>
              <a:spcBef>
                <a:spcPts val="0"/>
              </a:spcBef>
              <a:buFont typeface="Wingdings" pitchFamily="2" charset="2"/>
              <a:buChar char="v"/>
            </a:pPr>
            <a:r>
              <a:rPr lang="en-US" sz="2700" dirty="0" smtClean="0"/>
              <a:t>The child support program is a Federal program managed by the states.</a:t>
            </a:r>
          </a:p>
          <a:p>
            <a:pPr marL="310896" indent="-310896" algn="l">
              <a:lnSpc>
                <a:spcPct val="120000"/>
              </a:lnSpc>
              <a:spcBef>
                <a:spcPts val="0"/>
              </a:spcBef>
              <a:buFont typeface="Wingdings" pitchFamily="2" charset="2"/>
              <a:buChar char="v"/>
            </a:pPr>
            <a:r>
              <a:rPr lang="en-US" sz="2700" dirty="0" smtClean="0"/>
              <a:t>The purpose of the program is to ensure children receive financial and medical support from both parents.</a:t>
            </a:r>
          </a:p>
          <a:p>
            <a:pPr marL="310896" indent="-310896" algn="l">
              <a:lnSpc>
                <a:spcPct val="120000"/>
              </a:lnSpc>
              <a:spcBef>
                <a:spcPts val="0"/>
              </a:spcBef>
              <a:buFont typeface="Wingdings" pitchFamily="2" charset="2"/>
              <a:buChar char="v"/>
            </a:pPr>
            <a:r>
              <a:rPr lang="en-US" sz="2700" dirty="0" smtClean="0"/>
              <a:t>The program reduces family dependency on other government programs.</a:t>
            </a:r>
          </a:p>
          <a:p>
            <a:pPr marL="310896" indent="-310896" algn="l">
              <a:lnSpc>
                <a:spcPct val="120000"/>
              </a:lnSpc>
              <a:spcBef>
                <a:spcPts val="0"/>
              </a:spcBef>
              <a:buFont typeface="Wingdings" pitchFamily="2" charset="2"/>
              <a:buChar char="v"/>
            </a:pPr>
            <a:r>
              <a:rPr lang="en-US" sz="2700" dirty="0" smtClean="0"/>
              <a:t>66% Federal Funding is contingent upon the State meeting Title IV-D State Plan requirements.</a:t>
            </a:r>
          </a:p>
          <a:p>
            <a:pPr marL="310896" indent="-310896" algn="l">
              <a:lnSpc>
                <a:spcPct val="120000"/>
              </a:lnSpc>
              <a:spcBef>
                <a:spcPts val="0"/>
              </a:spcBef>
              <a:buFont typeface="Wingdings" pitchFamily="2" charset="2"/>
              <a:buChar char="v"/>
            </a:pPr>
            <a:r>
              <a:rPr lang="en-US" sz="2700" dirty="0" smtClean="0"/>
              <a:t>Program standards are established by the U.S. Code and the Code of Federal Regulations (CFR). </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228600"/>
          </a:xfrm>
        </p:spPr>
        <p:txBody>
          <a:bodyPr>
            <a:normAutofit fontScale="90000"/>
          </a:bodyPr>
          <a:lstStyle/>
          <a:p>
            <a:r>
              <a:rPr lang="en-US" sz="4900" dirty="0" smtClean="0">
                <a:solidFill>
                  <a:srgbClr val="000000"/>
                </a:solidFill>
                <a:latin typeface="Calibri" pitchFamily="34" charset="0"/>
                <a:cs typeface="Arial" pitchFamily="34" charset="0"/>
                <a:sym typeface="Calibri" pitchFamily="34" charset="0"/>
              </a:rPr>
              <a:t>CSA Organization</a:t>
            </a:r>
            <a:r>
              <a:rPr lang="en-US" dirty="0" smtClean="0">
                <a:solidFill>
                  <a:srgbClr val="000000"/>
                </a:solidFill>
                <a:latin typeface="Calibri" pitchFamily="34" charset="0"/>
                <a:cs typeface="Arial" pitchFamily="34" charset="0"/>
                <a:sym typeface="Calibri" pitchFamily="34" charset="0"/>
              </a:rPr>
              <a:t/>
            </a:r>
            <a:br>
              <a:rPr lang="en-US" dirty="0" smtClean="0">
                <a:solidFill>
                  <a:srgbClr val="000000"/>
                </a:solidFill>
                <a:latin typeface="Calibri" pitchFamily="34" charset="0"/>
                <a:cs typeface="Arial" pitchFamily="34" charset="0"/>
                <a:sym typeface="Calibri" pitchFamily="34" charset="0"/>
              </a:rPr>
            </a:br>
            <a:endParaRPr lang="en-US" dirty="0"/>
          </a:p>
        </p:txBody>
      </p:sp>
      <p:sp>
        <p:nvSpPr>
          <p:cNvPr id="3" name="Subtitle 2"/>
          <p:cNvSpPr>
            <a:spLocks noGrp="1"/>
          </p:cNvSpPr>
          <p:nvPr>
            <p:ph type="subTitle" idx="1"/>
          </p:nvPr>
        </p:nvSpPr>
        <p:spPr>
          <a:xfrm>
            <a:off x="685800" y="1752600"/>
            <a:ext cx="7696200" cy="4114800"/>
          </a:xfrm>
        </p:spPr>
        <p:txBody>
          <a:bodyPr>
            <a:normAutofit/>
          </a:bodyPr>
          <a:lstStyle/>
          <a:p>
            <a:pPr algn="l">
              <a:lnSpc>
                <a:spcPct val="80000"/>
              </a:lnSpc>
              <a:buClr>
                <a:srgbClr val="000000"/>
              </a:buClr>
            </a:pPr>
            <a:r>
              <a:rPr lang="en-US" sz="1800" dirty="0" smtClean="0">
                <a:latin typeface="Calibri" pitchFamily="34" charset="0"/>
                <a:sym typeface="Calibri" pitchFamily="34" charset="0"/>
              </a:rPr>
              <a:t>Within CSA, three divisions provide the various functions of this </a:t>
            </a:r>
            <a:r>
              <a:rPr lang="en-US" sz="1800" dirty="0" smtClean="0">
                <a:latin typeface="Calibri" pitchFamily="34" charset="0"/>
                <a:sym typeface="Calibri" pitchFamily="34" charset="0"/>
              </a:rPr>
              <a:t>office </a:t>
            </a:r>
            <a:r>
              <a:rPr lang="en-US" sz="1800" dirty="0" smtClean="0">
                <a:latin typeface="Calibri" pitchFamily="34" charset="0"/>
                <a:sym typeface="Calibri" pitchFamily="34" charset="0"/>
              </a:rPr>
              <a:t>oversight, and interaction with all local offices to carry out its Mission and Vision:</a:t>
            </a:r>
            <a:endParaRPr lang="en-US" sz="1800" dirty="0" smtClean="0">
              <a:sym typeface="Calibri" pitchFamily="34" charset="0"/>
            </a:endParaRPr>
          </a:p>
          <a:p>
            <a:pPr algn="l">
              <a:lnSpc>
                <a:spcPct val="80000"/>
              </a:lnSpc>
              <a:buClr>
                <a:srgbClr val="000000"/>
              </a:buClr>
            </a:pPr>
            <a:endParaRPr lang="en-US" sz="1800" b="1" dirty="0" smtClean="0">
              <a:latin typeface="Calibri" pitchFamily="34" charset="0"/>
              <a:sym typeface="Calibri" pitchFamily="34" charset="0"/>
            </a:endParaRPr>
          </a:p>
          <a:p>
            <a:pPr algn="l">
              <a:lnSpc>
                <a:spcPct val="80000"/>
              </a:lnSpc>
              <a:buClr>
                <a:srgbClr val="000000"/>
              </a:buClr>
            </a:pPr>
            <a:r>
              <a:rPr lang="en-US" sz="1800" b="1" dirty="0" smtClean="0">
                <a:latin typeface="Calibri" pitchFamily="34" charset="0"/>
                <a:sym typeface="Calibri" pitchFamily="34" charset="0"/>
              </a:rPr>
              <a:t>Operations </a:t>
            </a:r>
            <a:r>
              <a:rPr lang="en-US" sz="1800" dirty="0" smtClean="0">
                <a:latin typeface="Calibri" pitchFamily="34" charset="0"/>
                <a:sym typeface="Calibri" pitchFamily="34" charset="0"/>
              </a:rPr>
              <a:t>– Oversees the State Disbursement Unit, procurement, accounting and banking, system development, quality assurance/audit compliance, and contract monitoring.  </a:t>
            </a:r>
            <a:endParaRPr lang="en-US" sz="1800" dirty="0" smtClean="0">
              <a:sym typeface="Calibri" pitchFamily="34" charset="0"/>
            </a:endParaRPr>
          </a:p>
          <a:p>
            <a:pPr algn="l">
              <a:lnSpc>
                <a:spcPct val="80000"/>
              </a:lnSpc>
              <a:buClr>
                <a:srgbClr val="000000"/>
              </a:buClr>
            </a:pPr>
            <a:endParaRPr lang="en-US" sz="1800" b="1" dirty="0" smtClean="0">
              <a:latin typeface="Calibri" pitchFamily="34" charset="0"/>
              <a:sym typeface="Calibri" pitchFamily="34" charset="0"/>
            </a:endParaRPr>
          </a:p>
          <a:p>
            <a:pPr algn="l">
              <a:lnSpc>
                <a:spcPct val="80000"/>
              </a:lnSpc>
              <a:buClr>
                <a:srgbClr val="000000"/>
              </a:buClr>
            </a:pPr>
            <a:r>
              <a:rPr lang="en-US" sz="1800" b="1" dirty="0" smtClean="0">
                <a:latin typeface="Calibri" pitchFamily="34" charset="0"/>
                <a:sym typeface="Calibri" pitchFamily="34" charset="0"/>
              </a:rPr>
              <a:t>Programs </a:t>
            </a:r>
            <a:r>
              <a:rPr lang="en-US" sz="1800" dirty="0" smtClean="0">
                <a:latin typeface="Calibri" pitchFamily="34" charset="0"/>
                <a:sym typeface="Calibri" pitchFamily="34" charset="0"/>
              </a:rPr>
              <a:t>–Oversees the four (4) metro child support offices, Baltimore City Privatization, fatherhood/employment assistance programs, and grant monitoring and provides programmatic guidance to local child support offices.</a:t>
            </a:r>
          </a:p>
          <a:p>
            <a:pPr algn="l">
              <a:lnSpc>
                <a:spcPct val="80000"/>
              </a:lnSpc>
              <a:buClr>
                <a:srgbClr val="000000"/>
              </a:buClr>
            </a:pPr>
            <a:endParaRPr lang="en-US" sz="1800" b="1" dirty="0" smtClean="0">
              <a:latin typeface="Calibri" pitchFamily="34" charset="0"/>
              <a:sym typeface="Calibri" pitchFamily="34" charset="0"/>
            </a:endParaRPr>
          </a:p>
          <a:p>
            <a:pPr algn="l">
              <a:lnSpc>
                <a:spcPct val="80000"/>
              </a:lnSpc>
              <a:buClr>
                <a:srgbClr val="000000"/>
              </a:buClr>
            </a:pPr>
            <a:r>
              <a:rPr lang="en-US" sz="1800" b="1" dirty="0" smtClean="0">
                <a:sym typeface="Calibri" pitchFamily="34" charset="0"/>
              </a:rPr>
              <a:t>Program Development </a:t>
            </a:r>
            <a:r>
              <a:rPr lang="en-US" sz="1800" dirty="0" smtClean="0">
                <a:sym typeface="Calibri" pitchFamily="34" charset="0"/>
              </a:rPr>
              <a:t>– Oversees customer service, outreach, and paternity affidavit program, UIFSA Central Registry. Develops policy/procedure, drafts proposed legislation and regulations, and provides training on CSA’s internal policies, state regulations, and legislation to guide local office operations in adherence with federal and state regulations.</a:t>
            </a:r>
            <a:endParaRPr lang="en-US" sz="1800" dirty="0" smtClean="0"/>
          </a:p>
          <a:p>
            <a:pPr lvl="1">
              <a:lnSpc>
                <a:spcPct val="80000"/>
              </a:lnSpc>
              <a:spcBef>
                <a:spcPts val="600"/>
              </a:spcBef>
              <a:buClr>
                <a:srgbClr val="000000"/>
              </a:buClr>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p:cNvPicPr>
            <a:picLocks noChangeAspect="1" noChangeArrowheads="1"/>
          </p:cNvPicPr>
          <p:nvPr/>
        </p:nvPicPr>
        <p:blipFill>
          <a:blip r:embed="rId2" cstate="print"/>
          <a:srcRect/>
          <a:stretch>
            <a:fillRect/>
          </a:stretch>
        </p:blipFill>
        <p:spPr bwMode="auto">
          <a:xfrm>
            <a:off x="749300" y="1260475"/>
            <a:ext cx="7772400" cy="4746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143000" y="762000"/>
            <a:ext cx="6781800" cy="838201"/>
          </a:xfrm>
        </p:spPr>
        <p:txBody>
          <a:bodyPr>
            <a:normAutofit/>
          </a:bodyPr>
          <a:lstStyle/>
          <a:p>
            <a:r>
              <a:rPr lang="en-US" dirty="0" smtClean="0">
                <a:solidFill>
                  <a:srgbClr val="000000"/>
                </a:solidFill>
                <a:cs typeface="Arial" pitchFamily="34" charset="0"/>
                <a:sym typeface="Calibri" pitchFamily="34" charset="0"/>
              </a:rPr>
              <a:t>Performance FFY2017 - 2019</a:t>
            </a:r>
            <a:endParaRPr lang="en-US" dirty="0"/>
          </a:p>
        </p:txBody>
      </p:sp>
      <p:graphicFrame>
        <p:nvGraphicFramePr>
          <p:cNvPr id="7" name="Table 6"/>
          <p:cNvGraphicFramePr>
            <a:graphicFrameLocks noGrp="1"/>
          </p:cNvGraphicFramePr>
          <p:nvPr/>
        </p:nvGraphicFramePr>
        <p:xfrm>
          <a:off x="1066800" y="1575894"/>
          <a:ext cx="6858000" cy="4443906"/>
        </p:xfrm>
        <a:graphic>
          <a:graphicData uri="http://schemas.openxmlformats.org/drawingml/2006/table">
            <a:tbl>
              <a:tblPr/>
              <a:tblGrid>
                <a:gridCol w="2177879"/>
                <a:gridCol w="1590932"/>
                <a:gridCol w="1436472"/>
                <a:gridCol w="1652717"/>
              </a:tblGrid>
              <a:tr h="347118">
                <a:tc>
                  <a:txBody>
                    <a:bodyPr/>
                    <a:lstStyle/>
                    <a:p>
                      <a:pPr marL="0" marR="0">
                        <a:lnSpc>
                          <a:spcPct val="115000"/>
                        </a:lnSpc>
                        <a:spcBef>
                          <a:spcPts val="0"/>
                        </a:spcBef>
                        <a:spcAft>
                          <a:spcPts val="0"/>
                        </a:spcAft>
                      </a:pPr>
                      <a:r>
                        <a:rPr lang="en-US" sz="1800" kern="1200" dirty="0">
                          <a:solidFill>
                            <a:srgbClr val="000000"/>
                          </a:solidFill>
                          <a:latin typeface="Calibri"/>
                          <a:ea typeface="Calibri"/>
                          <a:cs typeface="Calibri"/>
                        </a:rPr>
                        <a:t> </a:t>
                      </a:r>
                      <a:r>
                        <a:rPr lang="en-US" sz="1800" kern="1200" dirty="0">
                          <a:solidFill>
                            <a:srgbClr val="000000"/>
                          </a:solidFill>
                          <a:latin typeface="Calibri"/>
                          <a:ea typeface="Times New Roman"/>
                          <a:cs typeface="Arial"/>
                        </a:rPr>
                        <a:t> </a:t>
                      </a:r>
                      <a:endParaRPr lang="en-US" sz="1100" dirty="0">
                        <a:latin typeface="Calibri"/>
                        <a:ea typeface="Calibri"/>
                        <a:cs typeface="Times New Roman"/>
                      </a:endParaRPr>
                    </a:p>
                  </a:txBody>
                  <a:tcPr marL="5080" marR="5080" marT="5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kern="1200" dirty="0">
                          <a:solidFill>
                            <a:srgbClr val="000000"/>
                          </a:solidFill>
                          <a:latin typeface="Calibri"/>
                          <a:ea typeface="Calibri"/>
                          <a:cs typeface="Calibri"/>
                        </a:rPr>
                        <a:t>FFY 2017 </a:t>
                      </a:r>
                      <a:endParaRPr lang="en-US" sz="1100" dirty="0">
                        <a:latin typeface="Calibri"/>
                        <a:ea typeface="Calibri"/>
                        <a:cs typeface="Times New Roman"/>
                      </a:endParaRPr>
                    </a:p>
                  </a:txBody>
                  <a:tcPr marL="5080" marR="50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800" b="1" kern="1200" dirty="0">
                          <a:solidFill>
                            <a:srgbClr val="000000"/>
                          </a:solidFill>
                          <a:latin typeface="Calibri"/>
                          <a:ea typeface="Calibri"/>
                          <a:cs typeface="Calibri"/>
                        </a:rPr>
                        <a:t>FFY 2018 </a:t>
                      </a:r>
                      <a:endParaRPr lang="en-US" sz="1100" dirty="0">
                        <a:latin typeface="Calibri"/>
                        <a:ea typeface="Calibri"/>
                        <a:cs typeface="Times New Roman"/>
                      </a:endParaRPr>
                    </a:p>
                  </a:txBody>
                  <a:tcPr marL="5080" marR="50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800" b="1" kern="1200" dirty="0">
                          <a:solidFill>
                            <a:srgbClr val="000000"/>
                          </a:solidFill>
                          <a:latin typeface="Calibri"/>
                          <a:ea typeface="Times New Roman"/>
                          <a:cs typeface="Arial"/>
                        </a:rPr>
                        <a:t>FFY 2019 </a:t>
                      </a:r>
                      <a:endParaRPr lang="en-US" sz="1100" dirty="0">
                        <a:latin typeface="Calibri"/>
                        <a:ea typeface="Calibri"/>
                        <a:cs typeface="Times New Roman"/>
                      </a:endParaRPr>
                    </a:p>
                  </a:txBody>
                  <a:tcPr marL="5080" marR="50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709708">
                <a:tc>
                  <a:txBody>
                    <a:bodyPr/>
                    <a:lstStyle/>
                    <a:p>
                      <a:pPr marL="0" marR="0" algn="ctr">
                        <a:lnSpc>
                          <a:spcPct val="115000"/>
                        </a:lnSpc>
                        <a:spcBef>
                          <a:spcPts val="0"/>
                        </a:spcBef>
                        <a:spcAft>
                          <a:spcPts val="0"/>
                        </a:spcAft>
                      </a:pPr>
                      <a:r>
                        <a:rPr lang="en-US" sz="1800" kern="1200" dirty="0">
                          <a:solidFill>
                            <a:srgbClr val="000000"/>
                          </a:solidFill>
                          <a:latin typeface="Calibri"/>
                          <a:ea typeface="Calibri"/>
                          <a:cs typeface="Calibri"/>
                        </a:rPr>
                        <a:t>Support Order Establishment</a:t>
                      </a:r>
                      <a:r>
                        <a:rPr lang="en-US" sz="1800" kern="1200" dirty="0">
                          <a:solidFill>
                            <a:srgbClr val="000000"/>
                          </a:solidFill>
                          <a:latin typeface="Calibri"/>
                          <a:ea typeface="Times New Roman"/>
                          <a:cs typeface="Arial"/>
                        </a:rPr>
                        <a:t> </a:t>
                      </a:r>
                      <a:endParaRPr lang="en-US" sz="1100" dirty="0">
                        <a:latin typeface="Calibri"/>
                        <a:ea typeface="Calibri"/>
                        <a:cs typeface="Times New Roman"/>
                      </a:endParaRPr>
                    </a:p>
                  </a:txBody>
                  <a:tcPr marL="5080" marR="50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kern="1200" dirty="0">
                          <a:solidFill>
                            <a:srgbClr val="000000"/>
                          </a:solidFill>
                          <a:latin typeface="Calibri"/>
                          <a:ea typeface="Calibri"/>
                          <a:cs typeface="Calibri"/>
                        </a:rPr>
                        <a:t>86.03% </a:t>
                      </a:r>
                      <a:endParaRPr lang="en-US" sz="1100" dirty="0">
                        <a:latin typeface="Calibri"/>
                        <a:ea typeface="Calibri"/>
                        <a:cs typeface="Times New Roman"/>
                      </a:endParaRPr>
                    </a:p>
                  </a:txBody>
                  <a:tcPr marL="5080" marR="50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kern="1200" dirty="0">
                          <a:solidFill>
                            <a:srgbClr val="000000"/>
                          </a:solidFill>
                          <a:latin typeface="Calibri"/>
                          <a:ea typeface="Calibri"/>
                          <a:cs typeface="Calibri"/>
                        </a:rPr>
                        <a:t>83.62% </a:t>
                      </a:r>
                      <a:endParaRPr lang="en-US" sz="1100" dirty="0">
                        <a:latin typeface="Calibri"/>
                        <a:ea typeface="Calibri"/>
                        <a:cs typeface="Times New Roman"/>
                      </a:endParaRPr>
                    </a:p>
                  </a:txBody>
                  <a:tcPr marL="5080" marR="50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kern="1200" dirty="0">
                          <a:solidFill>
                            <a:srgbClr val="000000"/>
                          </a:solidFill>
                          <a:latin typeface="Calibri"/>
                          <a:ea typeface="Calibri"/>
                          <a:cs typeface="Calibri"/>
                        </a:rPr>
                        <a:t>86.76% </a:t>
                      </a:r>
                      <a:endParaRPr lang="en-US" sz="1100" dirty="0">
                        <a:latin typeface="Calibri"/>
                        <a:ea typeface="Calibri"/>
                        <a:cs typeface="Times New Roman"/>
                      </a:endParaRPr>
                    </a:p>
                  </a:txBody>
                  <a:tcPr marL="5080" marR="50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9708">
                <a:tc>
                  <a:txBody>
                    <a:bodyPr/>
                    <a:lstStyle/>
                    <a:p>
                      <a:pPr marL="0" marR="0" algn="ctr">
                        <a:lnSpc>
                          <a:spcPct val="115000"/>
                        </a:lnSpc>
                        <a:spcBef>
                          <a:spcPts val="0"/>
                        </a:spcBef>
                        <a:spcAft>
                          <a:spcPts val="0"/>
                        </a:spcAft>
                      </a:pPr>
                      <a:r>
                        <a:rPr lang="en-US" sz="1800" kern="1200" dirty="0">
                          <a:solidFill>
                            <a:srgbClr val="000000"/>
                          </a:solidFill>
                          <a:latin typeface="Calibri"/>
                          <a:ea typeface="Calibri"/>
                          <a:cs typeface="Calibri"/>
                        </a:rPr>
                        <a:t>Current Support Collection</a:t>
                      </a:r>
                      <a:r>
                        <a:rPr lang="en-US" sz="1800" kern="1200" dirty="0">
                          <a:solidFill>
                            <a:srgbClr val="000000"/>
                          </a:solidFill>
                          <a:latin typeface="Calibri"/>
                          <a:ea typeface="Times New Roman"/>
                          <a:cs typeface="Arial"/>
                        </a:rPr>
                        <a:t> </a:t>
                      </a:r>
                      <a:endParaRPr lang="en-US" sz="1100" dirty="0">
                        <a:latin typeface="Calibri"/>
                        <a:ea typeface="Calibri"/>
                        <a:cs typeface="Times New Roman"/>
                      </a:endParaRPr>
                    </a:p>
                  </a:txBody>
                  <a:tcPr marL="5080" marR="50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kern="1200" dirty="0">
                          <a:solidFill>
                            <a:srgbClr val="000000"/>
                          </a:solidFill>
                          <a:latin typeface="Calibri"/>
                          <a:ea typeface="Calibri"/>
                          <a:cs typeface="Calibri"/>
                        </a:rPr>
                        <a:t>69.01% </a:t>
                      </a:r>
                      <a:endParaRPr lang="en-US" sz="1100" dirty="0">
                        <a:latin typeface="Calibri"/>
                        <a:ea typeface="Calibri"/>
                        <a:cs typeface="Times New Roman"/>
                      </a:endParaRPr>
                    </a:p>
                  </a:txBody>
                  <a:tcPr marL="5080" marR="50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kern="1200" dirty="0">
                          <a:solidFill>
                            <a:srgbClr val="000000"/>
                          </a:solidFill>
                          <a:latin typeface="Calibri"/>
                          <a:ea typeface="Calibri"/>
                          <a:cs typeface="Calibri"/>
                        </a:rPr>
                        <a:t>68.73% </a:t>
                      </a:r>
                      <a:endParaRPr lang="en-US" sz="1100" dirty="0">
                        <a:latin typeface="Calibri"/>
                        <a:ea typeface="Calibri"/>
                        <a:cs typeface="Times New Roman"/>
                      </a:endParaRPr>
                    </a:p>
                  </a:txBody>
                  <a:tcPr marL="5080" marR="50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kern="1200" dirty="0">
                          <a:solidFill>
                            <a:srgbClr val="000000"/>
                          </a:solidFill>
                          <a:latin typeface="Calibri"/>
                          <a:ea typeface="Calibri"/>
                          <a:cs typeface="Calibri"/>
                        </a:rPr>
                        <a:t>68.90% </a:t>
                      </a:r>
                      <a:endParaRPr lang="en-US" sz="1100" dirty="0">
                        <a:latin typeface="Calibri"/>
                        <a:ea typeface="Calibri"/>
                        <a:cs typeface="Times New Roman"/>
                      </a:endParaRPr>
                    </a:p>
                  </a:txBody>
                  <a:tcPr marL="5080" marR="50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6681">
                <a:tc>
                  <a:txBody>
                    <a:bodyPr/>
                    <a:lstStyle/>
                    <a:p>
                      <a:pPr marL="0" marR="0" algn="ctr">
                        <a:lnSpc>
                          <a:spcPct val="115000"/>
                        </a:lnSpc>
                        <a:spcBef>
                          <a:spcPts val="0"/>
                        </a:spcBef>
                        <a:spcAft>
                          <a:spcPts val="0"/>
                        </a:spcAft>
                      </a:pPr>
                      <a:r>
                        <a:rPr lang="en-US" sz="1800" kern="1200" dirty="0">
                          <a:solidFill>
                            <a:srgbClr val="000000"/>
                          </a:solidFill>
                          <a:latin typeface="Calibri"/>
                          <a:ea typeface="Calibri"/>
                          <a:cs typeface="Calibri"/>
                        </a:rPr>
                        <a:t>Cost Effectiveness</a:t>
                      </a:r>
                      <a:r>
                        <a:rPr lang="en-US" sz="1800" kern="1200" dirty="0">
                          <a:solidFill>
                            <a:srgbClr val="000000"/>
                          </a:solidFill>
                          <a:latin typeface="Calibri"/>
                          <a:ea typeface="Times New Roman"/>
                          <a:cs typeface="Arial"/>
                        </a:rPr>
                        <a:t> </a:t>
                      </a:r>
                      <a:endParaRPr lang="en-US" sz="1100" dirty="0">
                        <a:latin typeface="Calibri"/>
                        <a:ea typeface="Calibri"/>
                        <a:cs typeface="Times New Roman"/>
                      </a:endParaRPr>
                    </a:p>
                  </a:txBody>
                  <a:tcPr marL="5080" marR="50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kern="1200" dirty="0">
                          <a:solidFill>
                            <a:srgbClr val="000000"/>
                          </a:solidFill>
                          <a:latin typeface="Calibri"/>
                          <a:ea typeface="Calibri"/>
                          <a:cs typeface="Calibri"/>
                        </a:rPr>
                        <a:t>$4.64 </a:t>
                      </a:r>
                      <a:endParaRPr lang="en-US" sz="1100" dirty="0">
                        <a:latin typeface="Calibri"/>
                        <a:ea typeface="Calibri"/>
                        <a:cs typeface="Times New Roman"/>
                      </a:endParaRPr>
                    </a:p>
                  </a:txBody>
                  <a:tcPr marL="5080" marR="50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kern="1200" dirty="0">
                          <a:solidFill>
                            <a:srgbClr val="000000"/>
                          </a:solidFill>
                          <a:latin typeface="Calibri"/>
                          <a:ea typeface="Calibri"/>
                          <a:cs typeface="Calibri"/>
                        </a:rPr>
                        <a:t>$4.35 </a:t>
                      </a:r>
                      <a:endParaRPr lang="en-US" sz="1100" dirty="0">
                        <a:latin typeface="Calibri"/>
                        <a:ea typeface="Calibri"/>
                        <a:cs typeface="Times New Roman"/>
                      </a:endParaRPr>
                    </a:p>
                  </a:txBody>
                  <a:tcPr marL="5080" marR="50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kern="1200" dirty="0">
                          <a:solidFill>
                            <a:srgbClr val="000000"/>
                          </a:solidFill>
                          <a:latin typeface="Calibri"/>
                          <a:ea typeface="Calibri"/>
                          <a:cs typeface="Calibri"/>
                        </a:rPr>
                        <a:t>NA</a:t>
                      </a:r>
                      <a:r>
                        <a:rPr lang="en-US" sz="1800" kern="1200" dirty="0">
                          <a:solidFill>
                            <a:srgbClr val="000000"/>
                          </a:solidFill>
                          <a:latin typeface="Calibri"/>
                          <a:ea typeface="Times New Roman"/>
                          <a:cs typeface="Arial"/>
                        </a:rPr>
                        <a:t> </a:t>
                      </a:r>
                      <a:endParaRPr lang="en-US" sz="1100" dirty="0">
                        <a:latin typeface="Calibri"/>
                        <a:ea typeface="Calibri"/>
                        <a:cs typeface="Times New Roman"/>
                      </a:endParaRPr>
                    </a:p>
                  </a:txBody>
                  <a:tcPr marL="5080" marR="50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347118">
                <a:tc>
                  <a:txBody>
                    <a:bodyPr/>
                    <a:lstStyle/>
                    <a:p>
                      <a:pPr>
                        <a:lnSpc>
                          <a:spcPct val="115000"/>
                        </a:lnSpc>
                      </a:pPr>
                      <a:endParaRPr lang="en-US" sz="1100" dirty="0">
                        <a:latin typeface="Calibri"/>
                        <a:ea typeface="Times New Roman"/>
                      </a:endParaRPr>
                    </a:p>
                  </a:txBody>
                  <a:tcPr marL="5080" marR="5080" marT="5080"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Calibri"/>
                          <a:ea typeface="Times New Roman"/>
                          <a:cs typeface="Arial"/>
                        </a:rPr>
                        <a:t>FFY 2017</a:t>
                      </a:r>
                      <a:endParaRPr lang="en-US" sz="1100"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800" dirty="0">
                          <a:latin typeface="Calibri"/>
                          <a:ea typeface="Times New Roman"/>
                          <a:cs typeface="Arial"/>
                        </a:rPr>
                        <a:t>FFY 2018</a:t>
                      </a:r>
                      <a:endParaRPr lang="en-US" sz="1100"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800" dirty="0">
                          <a:latin typeface="Calibri"/>
                          <a:ea typeface="Times New Roman"/>
                          <a:cs typeface="Arial"/>
                        </a:rPr>
                        <a:t>FFY 2019</a:t>
                      </a:r>
                      <a:endParaRPr lang="en-US" sz="1100" dirty="0">
                        <a:latin typeface="Calibri"/>
                        <a:ea typeface="Calibri"/>
                        <a:cs typeface="Times New Roman"/>
                      </a:endParaRPr>
                    </a:p>
                  </a:txBody>
                  <a:tcPr marL="5080" marR="50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72235">
                <a:tc>
                  <a:txBody>
                    <a:bodyPr/>
                    <a:lstStyle/>
                    <a:p>
                      <a:pPr marL="0" marR="0" algn="ctr">
                        <a:lnSpc>
                          <a:spcPct val="115000"/>
                        </a:lnSpc>
                        <a:spcBef>
                          <a:spcPts val="0"/>
                        </a:spcBef>
                        <a:spcAft>
                          <a:spcPts val="0"/>
                        </a:spcAft>
                      </a:pPr>
                      <a:r>
                        <a:rPr lang="en-US" sz="1800" kern="1200" dirty="0">
                          <a:solidFill>
                            <a:srgbClr val="000000"/>
                          </a:solidFill>
                          <a:latin typeface="Calibri"/>
                          <a:ea typeface="Calibri"/>
                          <a:cs typeface="Calibri"/>
                        </a:rPr>
                        <a:t>Paternity IV-D</a:t>
                      </a:r>
                      <a:r>
                        <a:rPr lang="en-US" sz="1800" kern="1200" dirty="0">
                          <a:solidFill>
                            <a:srgbClr val="000000"/>
                          </a:solidFill>
                          <a:latin typeface="Calibri"/>
                          <a:ea typeface="Times New Roman"/>
                          <a:cs typeface="Arial"/>
                        </a:rPr>
                        <a:t> </a:t>
                      </a:r>
                      <a:endParaRPr lang="en-US" sz="1100" dirty="0">
                        <a:latin typeface="Calibri"/>
                        <a:ea typeface="Calibri"/>
                        <a:cs typeface="Times New Roman"/>
                      </a:endParaRPr>
                    </a:p>
                  </a:txBody>
                  <a:tcPr marL="5080" marR="50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kern="1200" dirty="0">
                          <a:solidFill>
                            <a:srgbClr val="000000"/>
                          </a:solidFill>
                          <a:latin typeface="Calibri"/>
                          <a:ea typeface="Calibri"/>
                          <a:cs typeface="Calibri"/>
                        </a:rPr>
                        <a:t>98.43% </a:t>
                      </a:r>
                      <a:endParaRPr lang="en-US" sz="1100" dirty="0">
                        <a:latin typeface="Calibri"/>
                        <a:ea typeface="Calibri"/>
                        <a:cs typeface="Times New Roman"/>
                      </a:endParaRPr>
                    </a:p>
                  </a:txBody>
                  <a:tcPr marL="5080" marR="50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kern="1200" dirty="0">
                          <a:solidFill>
                            <a:srgbClr val="000000"/>
                          </a:solidFill>
                          <a:latin typeface="Calibri"/>
                          <a:ea typeface="Calibri"/>
                          <a:cs typeface="Calibri"/>
                        </a:rPr>
                        <a:t>98.36% </a:t>
                      </a:r>
                      <a:endParaRPr lang="en-US" sz="1100" dirty="0">
                        <a:latin typeface="Calibri"/>
                        <a:ea typeface="Calibri"/>
                        <a:cs typeface="Times New Roman"/>
                      </a:endParaRPr>
                    </a:p>
                  </a:txBody>
                  <a:tcPr marL="5080" marR="50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kern="1200" dirty="0">
                          <a:solidFill>
                            <a:srgbClr val="000000"/>
                          </a:solidFill>
                          <a:latin typeface="Calibri"/>
                          <a:ea typeface="Calibri"/>
                          <a:cs typeface="Calibri"/>
                        </a:rPr>
                        <a:t>95.76% </a:t>
                      </a:r>
                      <a:endParaRPr lang="en-US" sz="1100" dirty="0">
                        <a:latin typeface="Calibri"/>
                        <a:ea typeface="Calibri"/>
                        <a:cs typeface="Times New Roman"/>
                      </a:endParaRPr>
                    </a:p>
                  </a:txBody>
                  <a:tcPr marL="5080" marR="50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9708">
                <a:tc>
                  <a:txBody>
                    <a:bodyPr/>
                    <a:lstStyle/>
                    <a:p>
                      <a:pPr marL="0" marR="0" algn="ctr">
                        <a:lnSpc>
                          <a:spcPct val="115000"/>
                        </a:lnSpc>
                        <a:spcBef>
                          <a:spcPts val="0"/>
                        </a:spcBef>
                        <a:spcAft>
                          <a:spcPts val="0"/>
                        </a:spcAft>
                      </a:pPr>
                      <a:r>
                        <a:rPr lang="en-US" sz="1800" kern="1200" dirty="0">
                          <a:solidFill>
                            <a:srgbClr val="000000"/>
                          </a:solidFill>
                          <a:latin typeface="Calibri"/>
                          <a:ea typeface="Calibri"/>
                          <a:cs typeface="Calibri"/>
                        </a:rPr>
                        <a:t>Cases Paying on Arrears</a:t>
                      </a:r>
                      <a:r>
                        <a:rPr lang="en-US" sz="1800" kern="1200" dirty="0">
                          <a:solidFill>
                            <a:srgbClr val="000000"/>
                          </a:solidFill>
                          <a:latin typeface="Calibri"/>
                          <a:ea typeface="Times New Roman"/>
                          <a:cs typeface="Arial"/>
                        </a:rPr>
                        <a:t> </a:t>
                      </a:r>
                      <a:endParaRPr lang="en-US" sz="1100" dirty="0">
                        <a:latin typeface="Calibri"/>
                        <a:ea typeface="Calibri"/>
                        <a:cs typeface="Times New Roman"/>
                      </a:endParaRPr>
                    </a:p>
                  </a:txBody>
                  <a:tcPr marL="5080" marR="50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kern="1200" dirty="0">
                          <a:solidFill>
                            <a:srgbClr val="000000"/>
                          </a:solidFill>
                          <a:latin typeface="Calibri"/>
                          <a:ea typeface="Calibri"/>
                          <a:cs typeface="Calibri"/>
                        </a:rPr>
                        <a:t>70.42% </a:t>
                      </a:r>
                      <a:endParaRPr lang="en-US" sz="1100" dirty="0">
                        <a:latin typeface="Calibri"/>
                        <a:ea typeface="Calibri"/>
                        <a:cs typeface="Times New Roman"/>
                      </a:endParaRPr>
                    </a:p>
                  </a:txBody>
                  <a:tcPr marL="5080" marR="50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kern="1200" dirty="0">
                          <a:solidFill>
                            <a:srgbClr val="000000"/>
                          </a:solidFill>
                          <a:latin typeface="Calibri"/>
                          <a:ea typeface="Calibri"/>
                          <a:cs typeface="Calibri"/>
                        </a:rPr>
                        <a:t>70.19% </a:t>
                      </a:r>
                      <a:endParaRPr lang="en-US" sz="1100" dirty="0">
                        <a:latin typeface="Calibri"/>
                        <a:ea typeface="Calibri"/>
                        <a:cs typeface="Times New Roman"/>
                      </a:endParaRPr>
                    </a:p>
                  </a:txBody>
                  <a:tcPr marL="5080" marR="50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kern="1200" dirty="0">
                          <a:solidFill>
                            <a:srgbClr val="000000"/>
                          </a:solidFill>
                          <a:latin typeface="Calibri"/>
                          <a:ea typeface="Calibri"/>
                          <a:cs typeface="Calibri"/>
                        </a:rPr>
                        <a:t>70.56% </a:t>
                      </a:r>
                      <a:endParaRPr lang="en-US" sz="1100" dirty="0">
                        <a:latin typeface="Calibri"/>
                        <a:ea typeface="Calibri"/>
                        <a:cs typeface="Times New Roman"/>
                      </a:endParaRPr>
                    </a:p>
                  </a:txBody>
                  <a:tcPr marL="5080" marR="50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1630">
                <a:tc>
                  <a:txBody>
                    <a:bodyPr/>
                    <a:lstStyle/>
                    <a:p>
                      <a:pPr marL="0" marR="0" algn="ctr">
                        <a:lnSpc>
                          <a:spcPct val="115000"/>
                        </a:lnSpc>
                        <a:spcBef>
                          <a:spcPts val="0"/>
                        </a:spcBef>
                        <a:spcAft>
                          <a:spcPts val="0"/>
                        </a:spcAft>
                      </a:pPr>
                      <a:r>
                        <a:rPr lang="en-US" sz="1800" kern="1200" dirty="0">
                          <a:solidFill>
                            <a:srgbClr val="000000"/>
                          </a:solidFill>
                          <a:latin typeface="Calibri"/>
                          <a:ea typeface="Calibri"/>
                          <a:cs typeface="Calibri"/>
                        </a:rPr>
                        <a:t>Collection Per Case</a:t>
                      </a:r>
                      <a:r>
                        <a:rPr lang="en-US" sz="1800" kern="1200" dirty="0">
                          <a:solidFill>
                            <a:srgbClr val="000000"/>
                          </a:solidFill>
                          <a:latin typeface="Calibri"/>
                          <a:ea typeface="Times New Roman"/>
                          <a:cs typeface="Arial"/>
                        </a:rPr>
                        <a:t> </a:t>
                      </a:r>
                      <a:endParaRPr lang="en-US" sz="1100" dirty="0">
                        <a:latin typeface="Calibri"/>
                        <a:ea typeface="Calibri"/>
                        <a:cs typeface="Times New Roman"/>
                      </a:endParaRPr>
                    </a:p>
                  </a:txBody>
                  <a:tcPr marL="5080" marR="50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kern="1200" dirty="0">
                          <a:solidFill>
                            <a:srgbClr val="000000"/>
                          </a:solidFill>
                          <a:latin typeface="Calibri"/>
                          <a:ea typeface="Calibri"/>
                          <a:cs typeface="Calibri"/>
                        </a:rPr>
                        <a:t>$2,871</a:t>
                      </a:r>
                      <a:endParaRPr lang="en-US" sz="1100" dirty="0">
                        <a:latin typeface="Calibri"/>
                        <a:ea typeface="Calibri"/>
                        <a:cs typeface="Times New Roman"/>
                      </a:endParaRPr>
                    </a:p>
                  </a:txBody>
                  <a:tcPr marL="5080" marR="50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kern="1200" dirty="0">
                          <a:solidFill>
                            <a:srgbClr val="000000"/>
                          </a:solidFill>
                          <a:latin typeface="Calibri"/>
                          <a:ea typeface="Calibri"/>
                          <a:cs typeface="Calibri"/>
                        </a:rPr>
                        <a:t>$2,782 </a:t>
                      </a:r>
                      <a:endParaRPr lang="en-US" sz="1100" dirty="0">
                        <a:latin typeface="Calibri"/>
                        <a:ea typeface="Calibri"/>
                        <a:cs typeface="Times New Roman"/>
                      </a:endParaRPr>
                    </a:p>
                  </a:txBody>
                  <a:tcPr marL="5080" marR="50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kern="1200" dirty="0">
                          <a:solidFill>
                            <a:srgbClr val="000000"/>
                          </a:solidFill>
                          <a:latin typeface="Calibri"/>
                          <a:ea typeface="Calibri"/>
                          <a:cs typeface="Calibri"/>
                        </a:rPr>
                        <a:t>$2,975</a:t>
                      </a:r>
                      <a:endParaRPr lang="en-US" sz="1100" dirty="0">
                        <a:latin typeface="Calibri"/>
                        <a:ea typeface="Calibri"/>
                        <a:cs typeface="Times New Roman"/>
                      </a:endParaRPr>
                    </a:p>
                  </a:txBody>
                  <a:tcPr marL="5080" marR="50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914400"/>
          </a:xfrm>
        </p:spPr>
        <p:txBody>
          <a:bodyPr/>
          <a:lstStyle/>
          <a:p>
            <a:r>
              <a:rPr lang="en-US" dirty="0" smtClean="0"/>
              <a:t>CSA Programs</a:t>
            </a:r>
            <a:endParaRPr lang="en-US" dirty="0"/>
          </a:p>
        </p:txBody>
      </p:sp>
      <p:sp>
        <p:nvSpPr>
          <p:cNvPr id="3" name="Subtitle 2"/>
          <p:cNvSpPr>
            <a:spLocks noGrp="1"/>
          </p:cNvSpPr>
          <p:nvPr>
            <p:ph type="subTitle" idx="1"/>
          </p:nvPr>
        </p:nvSpPr>
        <p:spPr>
          <a:xfrm>
            <a:off x="1447800" y="2133600"/>
            <a:ext cx="6400800" cy="2133600"/>
          </a:xfrm>
        </p:spPr>
        <p:txBody>
          <a:bodyPr>
            <a:normAutofit/>
          </a:bodyPr>
          <a:lstStyle/>
          <a:p>
            <a:pPr marL="310896" indent="-310896" algn="l">
              <a:spcBef>
                <a:spcPts val="0"/>
              </a:spcBef>
              <a:buSzPct val="70000"/>
              <a:buFont typeface="Wingdings" pitchFamily="2" charset="2"/>
              <a:buChar char="v"/>
            </a:pPr>
            <a:r>
              <a:rPr lang="en-US" dirty="0" smtClean="0"/>
              <a:t>Special Projects</a:t>
            </a:r>
          </a:p>
          <a:p>
            <a:pPr marL="310896" indent="-310896" algn="l">
              <a:spcBef>
                <a:spcPts val="0"/>
              </a:spcBef>
              <a:buSzPct val="70000"/>
              <a:buFont typeface="Wingdings" pitchFamily="2" charset="2"/>
              <a:buChar char="v"/>
            </a:pPr>
            <a:r>
              <a:rPr lang="en-US" dirty="0" smtClean="0"/>
              <a:t>Baltimore City Office of Child Support</a:t>
            </a:r>
          </a:p>
          <a:p>
            <a:pPr marL="310896" indent="-310896" algn="l">
              <a:spcBef>
                <a:spcPts val="0"/>
              </a:spcBef>
              <a:buSzPct val="70000"/>
              <a:buFont typeface="Wingdings" pitchFamily="2" charset="2"/>
              <a:buChar char="v"/>
            </a:pPr>
            <a:r>
              <a:rPr lang="en-US" dirty="0" smtClean="0"/>
              <a:t>Metro Offices</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914401"/>
          </a:xfrm>
        </p:spPr>
        <p:txBody>
          <a:bodyPr/>
          <a:lstStyle/>
          <a:p>
            <a:r>
              <a:rPr lang="en-US" dirty="0" smtClean="0"/>
              <a:t>CSA Operations</a:t>
            </a:r>
            <a:endParaRPr lang="en-US" dirty="0"/>
          </a:p>
        </p:txBody>
      </p:sp>
      <p:sp>
        <p:nvSpPr>
          <p:cNvPr id="3" name="Subtitle 2"/>
          <p:cNvSpPr>
            <a:spLocks noGrp="1"/>
          </p:cNvSpPr>
          <p:nvPr>
            <p:ph type="subTitle" idx="1"/>
          </p:nvPr>
        </p:nvSpPr>
        <p:spPr>
          <a:xfrm>
            <a:off x="1447800" y="2362200"/>
            <a:ext cx="6400800" cy="3124200"/>
          </a:xfrm>
        </p:spPr>
        <p:txBody>
          <a:bodyPr>
            <a:normAutofit fontScale="85000" lnSpcReduction="20000"/>
          </a:bodyPr>
          <a:lstStyle/>
          <a:p>
            <a:pPr marL="310896" indent="-310896" algn="l">
              <a:lnSpc>
                <a:spcPct val="120000"/>
              </a:lnSpc>
              <a:spcBef>
                <a:spcPts val="0"/>
              </a:spcBef>
              <a:buSzPct val="70000"/>
              <a:buFont typeface="Wingdings" pitchFamily="2" charset="2"/>
              <a:buChar char="v"/>
            </a:pPr>
            <a:r>
              <a:rPr lang="en-US" dirty="0" smtClean="0"/>
              <a:t>Contracts &amp; Procurement</a:t>
            </a:r>
          </a:p>
          <a:p>
            <a:pPr marL="310896" indent="-310896" algn="l">
              <a:lnSpc>
                <a:spcPct val="120000"/>
              </a:lnSpc>
              <a:spcBef>
                <a:spcPts val="0"/>
              </a:spcBef>
              <a:buSzPct val="70000"/>
              <a:buFont typeface="Wingdings" pitchFamily="2" charset="2"/>
              <a:buChar char="v"/>
            </a:pPr>
            <a:r>
              <a:rPr lang="en-US" dirty="0" smtClean="0"/>
              <a:t>Cooperative Reimbursement Agreements (CRAs)</a:t>
            </a:r>
          </a:p>
          <a:p>
            <a:pPr marL="310896" indent="-310896" algn="l">
              <a:lnSpc>
                <a:spcPct val="120000"/>
              </a:lnSpc>
              <a:spcBef>
                <a:spcPts val="0"/>
              </a:spcBef>
              <a:buSzPct val="70000"/>
              <a:buFont typeface="Wingdings" pitchFamily="2" charset="2"/>
              <a:buChar char="v"/>
            </a:pPr>
            <a:r>
              <a:rPr lang="en-US" dirty="0" smtClean="0"/>
              <a:t>IV Performance, Banking &amp; Finance</a:t>
            </a:r>
          </a:p>
          <a:p>
            <a:pPr marL="310896" indent="-310896" algn="l">
              <a:lnSpc>
                <a:spcPct val="120000"/>
              </a:lnSpc>
              <a:spcBef>
                <a:spcPts val="0"/>
              </a:spcBef>
              <a:buSzPct val="70000"/>
              <a:buFont typeface="Wingdings" pitchFamily="2" charset="2"/>
              <a:buChar char="v"/>
            </a:pPr>
            <a:r>
              <a:rPr lang="en-US" dirty="0" smtClean="0"/>
              <a:t>System Development &amp; Operations</a:t>
            </a:r>
          </a:p>
          <a:p>
            <a:pPr marL="310896" indent="-310896" algn="l">
              <a:lnSpc>
                <a:spcPct val="120000"/>
              </a:lnSpc>
              <a:spcBef>
                <a:spcPts val="0"/>
              </a:spcBef>
              <a:buSzPct val="70000"/>
              <a:buFont typeface="Wingdings" pitchFamily="2" charset="2"/>
              <a:buChar char="v"/>
            </a:pPr>
            <a:r>
              <a:rPr lang="en-US" dirty="0" smtClean="0"/>
              <a:t>Audits &amp; Quality Assurance</a:t>
            </a:r>
          </a:p>
          <a:p>
            <a:pPr marL="310896" indent="-310896" algn="l">
              <a:lnSpc>
                <a:spcPct val="120000"/>
              </a:lnSpc>
              <a:spcBef>
                <a:spcPts val="0"/>
              </a:spcBef>
              <a:buSzPct val="70000"/>
              <a:buFont typeface="Wingdings" pitchFamily="2" charset="2"/>
              <a:buChar char="v"/>
            </a:pPr>
            <a:r>
              <a:rPr lang="en-US" dirty="0" smtClean="0"/>
              <a:t>State Disbursement Unit (SDU)</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1"/>
            <a:ext cx="7772400" cy="838200"/>
          </a:xfrm>
        </p:spPr>
        <p:txBody>
          <a:bodyPr/>
          <a:lstStyle/>
          <a:p>
            <a:r>
              <a:rPr lang="en-US" dirty="0" smtClean="0"/>
              <a:t>CSA Program Development</a:t>
            </a:r>
            <a:endParaRPr lang="en-US" dirty="0"/>
          </a:p>
        </p:txBody>
      </p:sp>
      <p:sp>
        <p:nvSpPr>
          <p:cNvPr id="3" name="Subtitle 2"/>
          <p:cNvSpPr>
            <a:spLocks noGrp="1"/>
          </p:cNvSpPr>
          <p:nvPr>
            <p:ph type="subTitle" idx="1"/>
          </p:nvPr>
        </p:nvSpPr>
        <p:spPr>
          <a:xfrm>
            <a:off x="1447800" y="2057400"/>
            <a:ext cx="6400800" cy="2895600"/>
          </a:xfrm>
        </p:spPr>
        <p:txBody>
          <a:bodyPr>
            <a:normAutofit/>
          </a:bodyPr>
          <a:lstStyle/>
          <a:p>
            <a:pPr marL="310896" indent="-310896" algn="l">
              <a:lnSpc>
                <a:spcPct val="120000"/>
              </a:lnSpc>
              <a:spcBef>
                <a:spcPts val="0"/>
              </a:spcBef>
              <a:buSzPct val="70000"/>
              <a:buFont typeface="Wingdings" pitchFamily="2" charset="2"/>
              <a:buChar char="v"/>
            </a:pPr>
            <a:r>
              <a:rPr lang="en-US" dirty="0" smtClean="0"/>
              <a:t>Policy &amp; Training</a:t>
            </a:r>
          </a:p>
          <a:p>
            <a:pPr marL="310896" indent="-310896" algn="l">
              <a:lnSpc>
                <a:spcPct val="120000"/>
              </a:lnSpc>
              <a:spcBef>
                <a:spcPts val="0"/>
              </a:spcBef>
              <a:buSzPct val="70000"/>
              <a:buFont typeface="Wingdings" pitchFamily="2" charset="2"/>
              <a:buChar char="v"/>
            </a:pPr>
            <a:r>
              <a:rPr lang="en-US" dirty="0" smtClean="0"/>
              <a:t>Intergovernmental Programs</a:t>
            </a:r>
          </a:p>
          <a:p>
            <a:pPr marL="310896" indent="-310896" algn="l">
              <a:lnSpc>
                <a:spcPct val="120000"/>
              </a:lnSpc>
              <a:spcBef>
                <a:spcPts val="0"/>
              </a:spcBef>
              <a:buSzPct val="70000"/>
              <a:buFont typeface="Wingdings" pitchFamily="2" charset="2"/>
              <a:buChar char="v"/>
            </a:pPr>
            <a:r>
              <a:rPr lang="en-US" dirty="0" smtClean="0"/>
              <a:t>Customer Service &amp; Paternity Affidavit Program</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1"/>
            <a:ext cx="7772400" cy="838200"/>
          </a:xfrm>
        </p:spPr>
        <p:txBody>
          <a:bodyPr>
            <a:normAutofit/>
          </a:bodyPr>
          <a:lstStyle/>
          <a:p>
            <a:r>
              <a:rPr lang="en-US" dirty="0" smtClean="0"/>
              <a:t>Accomplishments</a:t>
            </a:r>
            <a:endParaRPr lang="en-US" dirty="0"/>
          </a:p>
        </p:txBody>
      </p:sp>
      <p:sp>
        <p:nvSpPr>
          <p:cNvPr id="3" name="Subtitle 2"/>
          <p:cNvSpPr>
            <a:spLocks noGrp="1"/>
          </p:cNvSpPr>
          <p:nvPr>
            <p:ph type="subTitle" idx="1"/>
          </p:nvPr>
        </p:nvSpPr>
        <p:spPr>
          <a:xfrm>
            <a:off x="990600" y="1752600"/>
            <a:ext cx="7162800" cy="4191000"/>
          </a:xfrm>
        </p:spPr>
        <p:txBody>
          <a:bodyPr>
            <a:normAutofit fontScale="92500" lnSpcReduction="20000"/>
          </a:bodyPr>
          <a:lstStyle/>
          <a:p>
            <a:pPr marL="342900" indent="-342900" algn="l">
              <a:spcBef>
                <a:spcPts val="0"/>
              </a:spcBef>
              <a:buSzPts val="2400"/>
              <a:defRPr/>
            </a:pPr>
            <a:r>
              <a:rPr lang="en-US" sz="1800" b="1" dirty="0" smtClean="0"/>
              <a:t>Customer Service: </a:t>
            </a:r>
          </a:p>
          <a:p>
            <a:pPr marL="310896" indent="-310896" algn="l">
              <a:lnSpc>
                <a:spcPct val="110000"/>
              </a:lnSpc>
              <a:spcBef>
                <a:spcPts val="1080"/>
              </a:spcBef>
              <a:buSzPct val="70000"/>
              <a:buFont typeface="Wingdings" pitchFamily="2" charset="2"/>
              <a:buChar char="v"/>
              <a:defRPr/>
            </a:pPr>
            <a:r>
              <a:rPr lang="en-US" sz="1800" dirty="0" smtClean="0"/>
              <a:t>Employed 364 noncustodial parents through CSA-led employment programs.  Participants contributed $992,000 in collections, a return on investment of $1.98 in collections for every $1 in program expenditures.</a:t>
            </a:r>
          </a:p>
          <a:p>
            <a:pPr marL="310896" indent="-310896" algn="l">
              <a:lnSpc>
                <a:spcPct val="110000"/>
              </a:lnSpc>
              <a:spcBef>
                <a:spcPts val="1080"/>
              </a:spcBef>
              <a:buSzPct val="70000"/>
              <a:buFont typeface="Wingdings" pitchFamily="2" charset="2"/>
              <a:buChar char="v"/>
              <a:defRPr/>
            </a:pPr>
            <a:r>
              <a:rPr lang="en-US" sz="1800" dirty="0" smtClean="0"/>
              <a:t>Payment Incentive Program Online Application.</a:t>
            </a:r>
          </a:p>
          <a:p>
            <a:pPr marL="310896" lvl="1" indent="-310896" algn="l">
              <a:lnSpc>
                <a:spcPct val="110000"/>
              </a:lnSpc>
              <a:spcBef>
                <a:spcPts val="1638"/>
              </a:spcBef>
              <a:spcAft>
                <a:spcPct val="0"/>
              </a:spcAft>
              <a:buSzPct val="70000"/>
              <a:buFont typeface="Wingdings" pitchFamily="2" charset="2"/>
              <a:buChar char="v"/>
              <a:defRPr/>
            </a:pPr>
            <a:r>
              <a:rPr lang="en-US" sz="1800" dirty="0" smtClean="0"/>
              <a:t>Expanded employment and training programs to Wicomico and Worcester Counties.</a:t>
            </a:r>
          </a:p>
          <a:p>
            <a:pPr marL="310896" lvl="1" indent="-310896" algn="l">
              <a:lnSpc>
                <a:spcPct val="110000"/>
              </a:lnSpc>
              <a:spcBef>
                <a:spcPts val="1638"/>
              </a:spcBef>
              <a:spcAft>
                <a:spcPct val="0"/>
              </a:spcAft>
              <a:buSzPct val="70000"/>
              <a:buFont typeface="Wingdings" pitchFamily="2" charset="2"/>
              <a:buChar char="v"/>
              <a:defRPr/>
            </a:pPr>
            <a:r>
              <a:rPr lang="en-US" sz="1800" dirty="0" smtClean="0"/>
              <a:t>Enhanced Call Center IVR functions.</a:t>
            </a:r>
          </a:p>
          <a:p>
            <a:pPr marL="310896" indent="-310896" algn="l">
              <a:lnSpc>
                <a:spcPct val="110000"/>
              </a:lnSpc>
              <a:spcBef>
                <a:spcPts val="0"/>
              </a:spcBef>
              <a:buSzPct val="70000"/>
              <a:defRPr/>
            </a:pPr>
            <a:endParaRPr lang="en-US" sz="1800" b="1" dirty="0" smtClean="0"/>
          </a:p>
          <a:p>
            <a:pPr marL="310896" indent="-310896" algn="l">
              <a:lnSpc>
                <a:spcPct val="110000"/>
              </a:lnSpc>
              <a:spcBef>
                <a:spcPts val="0"/>
              </a:spcBef>
              <a:buSzPct val="70000"/>
              <a:defRPr/>
            </a:pPr>
            <a:r>
              <a:rPr lang="en-US" sz="1800" b="1" dirty="0" smtClean="0"/>
              <a:t>Legislation: </a:t>
            </a:r>
          </a:p>
          <a:p>
            <a:pPr marL="310896" indent="-310896" algn="l">
              <a:lnSpc>
                <a:spcPct val="110000"/>
              </a:lnSpc>
              <a:spcBef>
                <a:spcPts val="920"/>
              </a:spcBef>
              <a:buSzPct val="70000"/>
              <a:buFont typeface="Wingdings" pitchFamily="2" charset="2"/>
              <a:buChar char="v"/>
              <a:defRPr/>
            </a:pPr>
            <a:r>
              <a:rPr lang="en-US" sz="1800" dirty="0" smtClean="0"/>
              <a:t>SB0001 Amends the term “State’s Attorney” to  “Attorney who represents the Child Support Administration” in child support paternity proceedings and defines which State’s Attorneys have authority to act on behalf of the Child Support Administration in a paternity proceeding.</a:t>
            </a:r>
          </a:p>
          <a:p>
            <a:pPr algn="l"/>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E92149BA125A4DBA29E20D23FF6F07" ma:contentTypeVersion="4" ma:contentTypeDescription="Create a new document." ma:contentTypeScope="" ma:versionID="f75b5a14bf6f4846a80cb9ff816b24d6">
  <xsd:schema xmlns:xsd="http://www.w3.org/2001/XMLSchema" xmlns:xs="http://www.w3.org/2001/XMLSchema" xmlns:p="http://schemas.microsoft.com/office/2006/metadata/properties" xmlns:ns2="baef2820-6b11-4694-96a8-3a6c53cf250b" xmlns:ns3="3f6b5055-1967-4606-b0e6-6c1398a999ef" targetNamespace="http://schemas.microsoft.com/office/2006/metadata/properties" ma:root="true" ma:fieldsID="01a686146dace8e4018571f27dbe3589" ns2:_="" ns3:_="">
    <xsd:import namespace="baef2820-6b11-4694-96a8-3a6c53cf250b"/>
    <xsd:import namespace="3f6b5055-1967-4606-b0e6-6c1398a999e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ef2820-6b11-4694-96a8-3a6c53cf25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f6b5055-1967-4606-b0e6-6c1398a999e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CCDD3F0-BA23-4198-BA26-5F5FDD87B1A2}"/>
</file>

<file path=customXml/itemProps2.xml><?xml version="1.0" encoding="utf-8"?>
<ds:datastoreItem xmlns:ds="http://schemas.openxmlformats.org/officeDocument/2006/customXml" ds:itemID="{D7151771-90E2-4A1D-8B2C-DD408ED406C1}"/>
</file>

<file path=customXml/itemProps3.xml><?xml version="1.0" encoding="utf-8"?>
<ds:datastoreItem xmlns:ds="http://schemas.openxmlformats.org/officeDocument/2006/customXml" ds:itemID="{DAEAA815-8476-4084-A134-D458BD8ADFA8}"/>
</file>

<file path=docProps/app.xml><?xml version="1.0" encoding="utf-8"?>
<Properties xmlns="http://schemas.openxmlformats.org/officeDocument/2006/extended-properties" xmlns:vt="http://schemas.openxmlformats.org/officeDocument/2006/docPropsVTypes">
  <Template/>
  <TotalTime>3265</TotalTime>
  <Words>424</Words>
  <Application>Microsoft Office PowerPoint</Application>
  <PresentationFormat>On-screen Show (4:3)</PresentationFormat>
  <Paragraphs>93</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Slide 1</vt:lpstr>
      <vt:lpstr>Child Support Administration</vt:lpstr>
      <vt:lpstr>CSA Organization </vt:lpstr>
      <vt:lpstr>Slide 4</vt:lpstr>
      <vt:lpstr>Performance FFY2017 - 2019</vt:lpstr>
      <vt:lpstr>CSA Programs</vt:lpstr>
      <vt:lpstr>CSA Operations</vt:lpstr>
      <vt:lpstr>CSA Program Development</vt:lpstr>
      <vt:lpstr>Accomplishments</vt:lpstr>
      <vt:lpstr>Accomplishments</vt:lpstr>
      <vt:lpstr>Accomplishments</vt:lpstr>
      <vt:lpstr>FFY 2020 Initiatives</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DGardner</dc:creator>
  <cp:lastModifiedBy>DHRAdmin</cp:lastModifiedBy>
  <cp:revision>313</cp:revision>
  <dcterms:created xsi:type="dcterms:W3CDTF">2017-08-14T20:56:18Z</dcterms:created>
  <dcterms:modified xsi:type="dcterms:W3CDTF">2019-10-17T17:50:11Z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0x010100FDE92149BA125A4DBA29E20D23FF6F07</vt:lpwstr>
  </property>
</Properties>
</file>